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68.jpeg" ContentType="image/jpeg"/>
  <Override PartName="/ppt/media/image67.jpeg" ContentType="image/jpeg"/>
  <Override PartName="/ppt/media/image65.jpeg" ContentType="image/jpeg"/>
  <Override PartName="/ppt/media/image63.png" ContentType="image/png"/>
  <Override PartName="/ppt/media/image61.png" ContentType="image/png"/>
  <Override PartName="/ppt/media/image60.jpeg" ContentType="image/jpeg"/>
  <Override PartName="/ppt/media/image56.jpeg" ContentType="image/jpeg"/>
  <Override PartName="/ppt/media/image55.png" ContentType="image/png"/>
  <Override PartName="/ppt/media/image54.png" ContentType="image/png"/>
  <Override PartName="/ppt/media/image52.png" ContentType="image/png"/>
  <Override PartName="/ppt/media/image64.png" ContentType="image/png"/>
  <Override PartName="/ppt/media/image51.jpeg" ContentType="image/jpeg"/>
  <Override PartName="/ppt/media/image50.png" ContentType="image/png"/>
  <Override PartName="/ppt/media/image47.png" ContentType="image/png"/>
  <Override PartName="/ppt/media/image46.jpeg" ContentType="image/jpeg"/>
  <Override PartName="/ppt/media/image45.png" ContentType="image/png"/>
  <Override PartName="/ppt/media/image44.png" ContentType="image/png"/>
  <Override PartName="/ppt/media/image43.jpeg" ContentType="image/jpeg"/>
  <Override PartName="/ppt/media/image42.png" ContentType="image/png"/>
  <Override PartName="/ppt/media/image41.jpeg" ContentType="image/jpeg"/>
  <Override PartName="/ppt/media/image40.png" ContentType="image/png"/>
  <Override PartName="/ppt/media/image49.jpeg" ContentType="image/jpeg"/>
  <Override PartName="/ppt/media/image16.jpeg" ContentType="image/jpeg"/>
  <Override PartName="/ppt/media/image14.jpeg" ContentType="image/jpeg"/>
  <Override PartName="/ppt/media/image12.jpeg" ContentType="image/jpeg"/>
  <Override PartName="/ppt/media/image11.jpeg" ContentType="image/jpeg"/>
  <Override PartName="/ppt/media/image17.jpeg" ContentType="image/jpeg"/>
  <Override PartName="/ppt/media/image37.png" ContentType="image/png"/>
  <Override PartName="/ppt/media/image19.jpeg" ContentType="image/jpeg"/>
  <Override PartName="/ppt/media/image38.png" ContentType="image/png"/>
  <Override PartName="/ppt/media/image13.png" ContentType="image/png"/>
  <Override PartName="/ppt/media/image9.jpeg" ContentType="image/jpeg"/>
  <Override PartName="/ppt/media/image8.jpeg" ContentType="image/jpeg"/>
  <Override PartName="/ppt/media/image15.png" ContentType="image/png"/>
  <Override PartName="/ppt/media/image58.jpeg" ContentType="image/jpeg"/>
  <Override PartName="/ppt/media/image3.jpeg" ContentType="image/jpeg"/>
  <Override PartName="/ppt/media/image5.jpeg" ContentType="image/jpeg"/>
  <Override PartName="/ppt/media/image18.png" ContentType="image/png"/>
  <Override PartName="/ppt/media/image48.png" ContentType="image/png"/>
  <Override PartName="/ppt/media/image23.png" ContentType="image/png"/>
  <Override PartName="/ppt/media/image25.png" ContentType="image/png"/>
  <Override PartName="/ppt/media/image27.png" ContentType="image/png"/>
  <Override PartName="/ppt/media/image31.png" ContentType="image/png"/>
  <Override PartName="/ppt/media/image57.png" ContentType="image/png"/>
  <Override PartName="/ppt/media/image32.png" ContentType="image/png"/>
  <Override PartName="/ppt/media/image59.png" ContentType="image/png"/>
  <Override PartName="/ppt/media/image34.png" ContentType="image/png"/>
  <Override PartName="/ppt/media/image10.png" ContentType="image/png"/>
  <Override PartName="/ppt/media/image35.png" ContentType="image/png"/>
  <Override PartName="/ppt/media/image62.jpeg" ContentType="image/jpeg"/>
  <Override PartName="/ppt/media/image2.png" ContentType="image/png"/>
  <Override PartName="/ppt/media/image1.png" ContentType="image/png"/>
  <Override PartName="/ppt/media/image53.jpeg" ContentType="image/jpeg"/>
  <Override PartName="/ppt/media/image4.png" ContentType="image/png"/>
  <Override PartName="/ppt/media/image20.jpeg" ContentType="image/jpeg"/>
  <Override PartName="/ppt/media/image21.jpeg" ContentType="image/jpeg"/>
  <Override PartName="/ppt/media/image22.jpeg" ContentType="image/jpeg"/>
  <Override PartName="/ppt/media/image24.jpeg" ContentType="image/jpeg"/>
  <Override PartName="/ppt/media/image26.jpeg" ContentType="image/jpeg"/>
  <Override PartName="/ppt/media/image6.jpeg" ContentType="image/jpeg"/>
  <Override PartName="/ppt/media/image28.jpeg" ContentType="image/jpeg"/>
  <Override PartName="/ppt/media/image7.jpeg" ContentType="image/jpeg"/>
  <Override PartName="/ppt/media/image29.jpeg" ContentType="image/jpeg"/>
  <Override PartName="/ppt/media/image30.jpeg" ContentType="image/jpeg"/>
  <Override PartName="/ppt/media/image66.jpeg" ContentType="image/jpeg"/>
  <Override PartName="/ppt/media/image39.jpeg" ContentType="image/jpeg"/>
  <Override PartName="/ppt/media/image33.jpeg" ContentType="image/jpeg"/>
  <Override PartName="/ppt/media/image36.jpeg" ContentType="image/jpe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38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11.xml" ContentType="application/vnd.openxmlformats-officedocument.presentationml.slide+xml"/>
  <Override PartName="/ppt/slides/slide3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3.xml" ContentType="application/vnd.openxmlformats-officedocument.presentationml.slide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3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.xml.rels" ContentType="application/vnd.openxmlformats-package.relationships+xml"/>
  <Override PartName="/ppt/slides/_rels/slide36.xml.rels" ContentType="application/vnd.openxmlformats-package.relationships+xml"/>
  <Override PartName="/ppt/slides/_rels/slide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0.xml.rels" ContentType="application/vnd.openxmlformats-package.relationships+xml"/>
  <Override PartName="/ppt/slides/_rels/slide25.xml.rels" ContentType="application/vnd.openxmlformats-package.relationships+xml"/>
  <Override PartName="/ppt/slides/_rels/slide31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32.xml.rels" ContentType="application/vnd.openxmlformats-package.relationships+xml"/>
  <Override PartName="/ppt/slides/_rels/slide28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
</Relationships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29.jpeg>
</file>

<file path=ppt/media/image3.jpe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png>
</file>

<file path=ppt/media/image40.png>
</file>

<file path=ppt/media/image41.jpeg>
</file>

<file path=ppt/media/image42.png>
</file>

<file path=ppt/media/image43.jpeg>
</file>

<file path=ppt/media/image44.png>
</file>

<file path=ppt/media/image45.png>
</file>

<file path=ppt/media/image46.jpeg>
</file>

<file path=ppt/media/image47.png>
</file>

<file path=ppt/media/image48.png>
</file>

<file path=ppt/media/image49.jpeg>
</file>

<file path=ppt/media/image5.jpeg>
</file>

<file path=ppt/media/image50.png>
</file>

<file path=ppt/media/image51.jpeg>
</file>

<file path=ppt/media/image52.png>
</file>

<file path=ppt/media/image53.jpeg>
</file>

<file path=ppt/media/image54.png>
</file>

<file path=ppt/media/image55.png>
</file>

<file path=ppt/media/image56.jpeg>
</file>

<file path=ppt/media/image57.png>
</file>

<file path=ppt/media/image58.jpeg>
</file>

<file path=ppt/media/image59.png>
</file>

<file path=ppt/media/image6.jpeg>
</file>

<file path=ppt/media/image60.jpeg>
</file>

<file path=ppt/media/image61.png>
</file>

<file path=ppt/media/image62.jpeg>
</file>

<file path=ppt/media/image63.png>
</file>

<file path=ppt/media/image64.png>
</file>

<file path=ppt/media/image65.jpeg>
</file>

<file path=ppt/media/image66.jpeg>
</file>

<file path=ppt/media/image67.jpeg>
</file>

<file path=ppt/media/image68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image" Target="../media/image40.png"/><Relationship Id="rId3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41.jpeg"/><Relationship Id="rId2" Type="http://schemas.openxmlformats.org/officeDocument/2006/relationships/image" Target="../media/image42.png"/><Relationship Id="rId3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image" Target="../media/image44.png"/><Relationship Id="rId3" Type="http://schemas.openxmlformats.org/officeDocument/2006/relationships/image" Target="../media/image45.png"/><Relationship Id="rId4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46.jpeg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49.jpeg"/><Relationship Id="rId2" Type="http://schemas.openxmlformats.org/officeDocument/2006/relationships/image" Target="../media/image50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51.jpeg"/><Relationship Id="rId2" Type="http://schemas.openxmlformats.org/officeDocument/2006/relationships/image" Target="../media/image52.png"/><Relationship Id="rId3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53.jpe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56.jpeg"/><Relationship Id="rId2" Type="http://schemas.openxmlformats.org/officeDocument/2006/relationships/image" Target="../media/image57.png"/><Relationship Id="rId3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58.jpeg"/><Relationship Id="rId2" Type="http://schemas.openxmlformats.org/officeDocument/2006/relationships/image" Target="../media/image59.png"/><Relationship Id="rId3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60.jpeg"/><Relationship Id="rId2" Type="http://schemas.openxmlformats.org/officeDocument/2006/relationships/image" Target="../media/image61.png"/><Relationship Id="rId3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62.jpeg"/><Relationship Id="rId2" Type="http://schemas.openxmlformats.org/officeDocument/2006/relationships/image" Target="../media/image63.png"/><Relationship Id="rId3" Type="http://schemas.openxmlformats.org/officeDocument/2006/relationships/image" Target="../media/image64.png"/><Relationship Id="rId4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65.jpe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66.jpe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67.jpe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68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255600" y="148320"/>
            <a:ext cx="11782080" cy="659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18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Why? / Research Study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0" name="" descr=""/>
          <p:cNvPicPr/>
          <p:nvPr/>
        </p:nvPicPr>
        <p:blipFill>
          <a:blip r:embed="rId2"/>
          <a:stretch/>
        </p:blipFill>
        <p:spPr>
          <a:xfrm>
            <a:off x="2543760" y="1717920"/>
            <a:ext cx="6743160" cy="398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22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Why? / Research Study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2"/>
          <a:stretch/>
        </p:blipFill>
        <p:spPr>
          <a:xfrm>
            <a:off x="5184000" y="1563480"/>
            <a:ext cx="6364800" cy="3835440"/>
          </a:xfrm>
          <a:prstGeom prst="rect">
            <a:avLst/>
          </a:prstGeom>
          <a:ln>
            <a:noFill/>
          </a:ln>
        </p:spPr>
      </p:pic>
      <p:sp>
        <p:nvSpPr>
          <p:cNvPr id="124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Factor = </a:t>
            </a: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100 / 6.5 =</a:t>
            </a: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15x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25" name="CustomShape 3"/>
          <p:cNvSpPr/>
          <p:nvPr/>
        </p:nvSpPr>
        <p:spPr>
          <a:xfrm>
            <a:off x="5109480" y="5616000"/>
            <a:ext cx="6985440" cy="71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300" spc="-1" strike="noStrike">
                <a:solidFill>
                  <a:srgbClr val="d9d9d9"/>
                </a:solidFill>
                <a:latin typeface="Calibri"/>
                <a:ea typeface="DejaVu Sans"/>
              </a:rPr>
              <a:t>Source: IBM Systems Sciences Institute study 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0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https://www.isixsigma.com/industries/software-it/defect-prevention-reducing-costs-and-enhancing-quality/ 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0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27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Unquantified benefits (Testimonials):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4"/>
          <p:cNvSpPr/>
          <p:nvPr/>
        </p:nvSpPr>
        <p:spPr>
          <a:xfrm>
            <a:off x="650520" y="2450160"/>
            <a:ext cx="7268040" cy="158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“</a:t>
            </a: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Now that I discovered this </a:t>
            </a:r>
            <a:r>
              <a:rPr b="1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way of working</a:t>
            </a: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,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I</a:t>
            </a:r>
            <a:r>
              <a:rPr b="1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 </a:t>
            </a:r>
            <a:r>
              <a:rPr b="1" lang="en-GB" sz="2200" spc="-1" strike="noStrike">
                <a:solidFill>
                  <a:srgbClr val="eeeeee"/>
                </a:solidFill>
                <a:latin typeface="arial"/>
                <a:ea typeface="DejaVu Sans"/>
              </a:rPr>
              <a:t>would NEVER go back</a:t>
            </a:r>
            <a:r>
              <a:rPr b="1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 to writing code without unit tests</a:t>
            </a: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and I am constantly encouraging others to adopt this best practice.”</a:t>
            </a:r>
            <a:r>
              <a:rPr b="0" lang="en-GB" sz="1600" spc="-1" strike="noStrike">
                <a:solidFill>
                  <a:srgbClr val="eeeeee"/>
                </a:solidFill>
                <a:latin typeface="arial"/>
                <a:ea typeface="DejaVu Sans"/>
              </a:rPr>
              <a:t> 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eeeeee"/>
                </a:solidFill>
                <a:latin typeface="arial"/>
                <a:ea typeface="DejaVu Sans"/>
              </a:rPr>
              <a:t>      </a:t>
            </a:r>
            <a:r>
              <a:rPr b="0" lang="en-GB" sz="1600" spc="-1" strike="noStrike">
                <a:solidFill>
                  <a:srgbClr val="eeeeee"/>
                </a:solidFill>
                <a:latin typeface="arial"/>
                <a:ea typeface="DejaVu Sans"/>
              </a:rPr>
              <a:t>- Ben, former senior analyst / developer at a highly respected </a:t>
            </a:r>
            <a:r>
              <a:rPr b="1" lang="en-GB" sz="1600" spc="-1" strike="noStrike">
                <a:solidFill>
                  <a:srgbClr val="eeeeee"/>
                </a:solidFill>
                <a:latin typeface="arial"/>
                <a:ea typeface="DejaVu Sans"/>
              </a:rPr>
              <a:t>UK University</a:t>
            </a:r>
            <a:r>
              <a:rPr b="0" lang="en-GB" sz="1600" spc="-1" strike="noStrike">
                <a:solidFill>
                  <a:srgbClr val="eeeeee"/>
                </a:solidFill>
                <a:latin typeface="arial"/>
                <a:ea typeface="DejaVu Sans"/>
              </a:rPr>
              <a:t>, and now senior developer at a CRM Consultancy. 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31" name="CustomShape 5"/>
          <p:cNvSpPr/>
          <p:nvPr/>
        </p:nvSpPr>
        <p:spPr>
          <a:xfrm>
            <a:off x="648000" y="4389840"/>
            <a:ext cx="4919040" cy="1368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“</a:t>
            </a: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Helps us massively with </a:t>
            </a:r>
            <a:r>
              <a:rPr b="1" lang="en-GB" sz="2200" spc="-1" strike="noStrike">
                <a:solidFill>
                  <a:srgbClr val="eeeeee"/>
                </a:solidFill>
                <a:latin typeface="arial"/>
                <a:ea typeface="DejaVu Sans"/>
              </a:rPr>
              <a:t>code coverage</a:t>
            </a: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,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and </a:t>
            </a:r>
            <a:r>
              <a:rPr b="1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allows us to hit all of our KPIs</a:t>
            </a: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 alongside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the rest of our engineering practice”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      </a:t>
            </a:r>
            <a:r>
              <a:rPr b="0" lang="en-GB" sz="1800" spc="-1" strike="noStrike">
                <a:solidFill>
                  <a:srgbClr val="eeeeee"/>
                </a:solidFill>
                <a:latin typeface="Arial"/>
                <a:ea typeface="DejaVu Sans"/>
              </a:rPr>
              <a:t>-</a:t>
            </a:r>
            <a:r>
              <a:rPr b="0" lang="en-GB" sz="1500" spc="-1" strike="noStrike">
                <a:solidFill>
                  <a:srgbClr val="eeeeee"/>
                </a:solidFill>
                <a:latin typeface="Arial"/>
                <a:ea typeface="DejaVu Sans"/>
              </a:rPr>
              <a:t> Lead Developer at a </a:t>
            </a:r>
            <a:r>
              <a:rPr b="1" lang="en-GB" sz="1500" spc="-1" strike="noStrike">
                <a:solidFill>
                  <a:srgbClr val="eeeeee"/>
                </a:solidFill>
                <a:latin typeface="Arial"/>
                <a:ea typeface="DejaVu Sans"/>
              </a:rPr>
              <a:t>Central Bank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32" name="CustomShape 6"/>
          <p:cNvSpPr/>
          <p:nvPr/>
        </p:nvSpPr>
        <p:spPr>
          <a:xfrm>
            <a:off x="6586200" y="4464000"/>
            <a:ext cx="4765320" cy="165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“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Cuts dev time down significantly as can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test very easily. I </a:t>
            </a: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find bugs almost </a:t>
            </a:r>
            <a:r>
              <a:rPr b="1" lang="en-GB" sz="2000" spc="-1" strike="noStrike">
                <a:solidFill>
                  <a:srgbClr val="000000"/>
                </a:solidFill>
                <a:latin typeface="Arial"/>
                <a:ea typeface="DejaVu Sans"/>
              </a:rPr>
              <a:t>instantly </a:t>
            </a: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now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 rather than with other methods.”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- Principal Architect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34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What do developers think about FakeXrmEasy?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6" name="" descr=""/>
          <p:cNvPicPr/>
          <p:nvPr/>
        </p:nvPicPr>
        <p:blipFill>
          <a:blip r:embed="rId2"/>
          <a:stretch/>
        </p:blipFill>
        <p:spPr>
          <a:xfrm>
            <a:off x="3168000" y="1892880"/>
            <a:ext cx="5795640" cy="408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38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Roadmap (2021 and beyond)</a:t>
            </a:r>
            <a:endParaRPr b="0" lang="en-GB" sz="4400" spc="-1" strike="noStrike">
              <a:latin typeface="Arial"/>
            </a:endParaRPr>
          </a:p>
        </p:txBody>
      </p:sp>
      <p:graphicFrame>
        <p:nvGraphicFramePr>
          <p:cNvPr id="139" name="Table 2"/>
          <p:cNvGraphicFramePr/>
          <p:nvPr/>
        </p:nvGraphicFramePr>
        <p:xfrm>
          <a:off x="1209960" y="2161440"/>
          <a:ext cx="9166680" cy="3173400"/>
        </p:xfrm>
        <a:graphic>
          <a:graphicData uri="http://schemas.openxmlformats.org/drawingml/2006/table">
            <a:tbl>
              <a:tblPr/>
              <a:tblGrid>
                <a:gridCol w="3058200"/>
                <a:gridCol w="3072240"/>
                <a:gridCol w="3036600"/>
              </a:tblGrid>
              <a:tr h="428760">
                <a:tc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</a:tr>
              <a:tr h="27450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.Plugins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CodeActivities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.Net Applications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Full .NET Framework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In “Maintenance / Deprecated” mode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Full .NET framework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Depends on XrmTooling / CrmSdk.CoreAssemblies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Supports server side development, for which  DataverseClient is not intended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Might also be ideal for On-Prem customers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</a:t>
                      </a: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.net core only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Package that depends on DataverseClient (in public preview)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- Will support DataverseClient specific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functionality (i.e. </a:t>
                      </a: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async</a:t>
                      </a: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)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</a:tbl>
          </a:graphicData>
        </a:graphic>
      </p:graphicFrame>
      <p:sp>
        <p:nvSpPr>
          <p:cNvPr id="140" name="CustomShape 3"/>
          <p:cNvSpPr/>
          <p:nvPr/>
        </p:nvSpPr>
        <p:spPr>
          <a:xfrm>
            <a:off x="1224000" y="1712880"/>
            <a:ext cx="1878120" cy="71424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v1.x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41" name="CustomShape 4"/>
          <p:cNvSpPr/>
          <p:nvPr/>
        </p:nvSpPr>
        <p:spPr>
          <a:xfrm>
            <a:off x="4248000" y="1708560"/>
            <a:ext cx="1878120" cy="71424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v2.x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42" name="CustomShape 5"/>
          <p:cNvSpPr/>
          <p:nvPr/>
        </p:nvSpPr>
        <p:spPr>
          <a:xfrm>
            <a:off x="7336440" y="1708560"/>
            <a:ext cx="1878120" cy="71424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v3.x 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43" name="CustomShape 6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7"/>
          <p:cNvSpPr/>
          <p:nvPr/>
        </p:nvSpPr>
        <p:spPr>
          <a:xfrm>
            <a:off x="2880000" y="5760000"/>
            <a:ext cx="6132240" cy="259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latin typeface="Arial"/>
                <a:ea typeface="DejaVu Sans"/>
              </a:rPr>
              <a:t>DataverseClient: https://www.nuget.org/packages?q=microsoft.powerplatform.cds.client </a:t>
            </a:r>
            <a:endParaRPr b="0" lang="en-GB" sz="12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46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Which one should I use… ?</a:t>
            </a:r>
            <a:endParaRPr b="0" lang="en-GB" sz="4400" spc="-1" strike="noStrike">
              <a:latin typeface="Arial"/>
            </a:endParaRPr>
          </a:p>
        </p:txBody>
      </p:sp>
      <p:graphicFrame>
        <p:nvGraphicFramePr>
          <p:cNvPr id="147" name="Table 2"/>
          <p:cNvGraphicFramePr/>
          <p:nvPr/>
        </p:nvGraphicFramePr>
        <p:xfrm>
          <a:off x="1173600" y="1863000"/>
          <a:ext cx="9338040" cy="3173400"/>
        </p:xfrm>
        <a:graphic>
          <a:graphicData uri="http://schemas.openxmlformats.org/drawingml/2006/table">
            <a:tbl>
              <a:tblPr/>
              <a:tblGrid>
                <a:gridCol w="4658040"/>
                <a:gridCol w="4680360"/>
              </a:tblGrid>
              <a:tr h="42876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Component / App Type</a:t>
                      </a: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    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  <a:ea typeface="Noto Sans CJK SC"/>
                        </a:rPr>
                        <a:t>  </a:t>
                      </a: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  <a:ea typeface="Noto Sans CJK SC"/>
                        </a:rPr>
                        <a:t>Recommended version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  <a:tr h="274500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6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Plugins, Workflow CodeActivities, Azure Functions v1 runtime, or any other CrmServiceClient app</a:t>
                      </a: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6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Any client applications in .net core 3.1, including: </a:t>
                      </a: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6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Bespoke web portals, Azure Functions v3 runtime, and so on…</a:t>
                      </a: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6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2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*Azure Functions v4 runtime targets .net 6 however ServiceClient still has .netcore 3.1 as baseline</a:t>
                      </a:r>
                      <a:endParaRPr b="0" lang="en-GB" sz="12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     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2.x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     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3.x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</a:tbl>
          </a:graphicData>
        </a:graphic>
      </p:graphicFrame>
      <p:sp>
        <p:nvSpPr>
          <p:cNvPr id="148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50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What’s new in v2.x / v3.x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New middleware architecture almost identical between 2.x and 3.x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https://github.com/DynamicsValue/fake-xrm-easy 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.net core support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Sonar Quality Gates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Refactoring / restructuring of packages:</a:t>
            </a:r>
            <a:endParaRPr b="0" lang="en-GB" sz="2800" spc="-1" strike="noStrike">
              <a:latin typeface="Arial"/>
            </a:endParaRPr>
          </a:p>
          <a:p>
            <a:pPr lvl="1" marL="685800" indent="-226440">
              <a:lnSpc>
                <a:spcPct val="90000"/>
              </a:lnSpc>
              <a:spcBef>
                <a:spcPts val="499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FakeXrmEasy.Abstractions</a:t>
            </a:r>
            <a:endParaRPr b="0" lang="en-GB" sz="2400" spc="-1" strike="noStrike">
              <a:latin typeface="Arial"/>
            </a:endParaRPr>
          </a:p>
          <a:p>
            <a:pPr lvl="1" marL="685800" indent="-226440">
              <a:lnSpc>
                <a:spcPct val="90000"/>
              </a:lnSpc>
              <a:spcBef>
                <a:spcPts val="499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FakeXrmEasy.Core</a:t>
            </a:r>
            <a:endParaRPr b="0" lang="en-GB" sz="2400" spc="-1" strike="noStrike">
              <a:latin typeface="Arial"/>
            </a:endParaRPr>
          </a:p>
          <a:p>
            <a:pPr lvl="1" marL="685800" indent="-226440">
              <a:lnSpc>
                <a:spcPct val="90000"/>
              </a:lnSpc>
              <a:spcBef>
                <a:spcPts val="499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FakeXrmEasy.Messages.*</a:t>
            </a:r>
            <a:endParaRPr b="0" lang="en-GB" sz="2400" spc="-1" strike="noStrike">
              <a:latin typeface="Arial"/>
            </a:endParaRPr>
          </a:p>
          <a:p>
            <a:pPr lvl="1" marL="685800" indent="-226440">
              <a:lnSpc>
                <a:spcPct val="90000"/>
              </a:lnSpc>
              <a:spcBef>
                <a:spcPts val="499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FakeXrmEasy.Plugins</a:t>
            </a:r>
            <a:endParaRPr b="0" lang="en-GB" sz="2400" spc="-1" strike="noStrike">
              <a:latin typeface="Arial"/>
            </a:endParaRPr>
          </a:p>
          <a:p>
            <a:pPr lvl="1" marL="685800" indent="-226440">
              <a:lnSpc>
                <a:spcPct val="90000"/>
              </a:lnSpc>
              <a:spcBef>
                <a:spcPts val="499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FakeXrmEasy.CodeActivities (v2.x and windows only)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4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Powershell &amp; GitHub Actions Build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54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New Middleware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838080" y="1681560"/>
            <a:ext cx="3984840" cy="378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Previously in v1.x there was one message execution per OrganizationRequest 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Now OrganizationRequests go through a configurable pipeline execution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7" name="" descr=""/>
          <p:cNvPicPr/>
          <p:nvPr/>
        </p:nvPicPr>
        <p:blipFill>
          <a:blip r:embed="rId2"/>
          <a:stretch/>
        </p:blipFill>
        <p:spPr>
          <a:xfrm>
            <a:off x="5310000" y="1577520"/>
            <a:ext cx="5848920" cy="452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59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Middleware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838080" y="1681560"/>
            <a:ext cx="3984840" cy="378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Middleware: </a:t>
            </a:r>
            <a:r>
              <a:rPr b="0" i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Add**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steps add properties to the IxrmFakedContext that are needed to then “Use” these steps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i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Use***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methods define the pipeline sequence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61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2" name="" descr=""/>
          <p:cNvPicPr/>
          <p:nvPr/>
        </p:nvPicPr>
        <p:blipFill>
          <a:blip r:embed="rId2"/>
          <a:stretch/>
        </p:blipFill>
        <p:spPr>
          <a:xfrm>
            <a:off x="5310000" y="1577520"/>
            <a:ext cx="5848920" cy="452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64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Middleware (II)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838080" y="1681560"/>
            <a:ext cx="3984840" cy="378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Pipeline Simulation example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7" name="" descr=""/>
          <p:cNvPicPr/>
          <p:nvPr/>
        </p:nvPicPr>
        <p:blipFill>
          <a:blip r:embed="rId2"/>
          <a:stretch/>
        </p:blipFill>
        <p:spPr>
          <a:xfrm>
            <a:off x="5959440" y="391680"/>
            <a:ext cx="5450760" cy="6118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" descr=""/>
          <p:cNvPicPr/>
          <p:nvPr/>
        </p:nvPicPr>
        <p:blipFill>
          <a:blip r:embed="rId1"/>
          <a:stretch/>
        </p:blipFill>
        <p:spPr>
          <a:xfrm>
            <a:off x="260280" y="176760"/>
            <a:ext cx="11772720" cy="6533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69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Middleware Benefits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838080" y="1681560"/>
            <a:ext cx="9600840" cy="378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Decouples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implementation : we can add other future packages without touching any of the existing ones (i.e. Security role validation)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Makes the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behaviour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of the framework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explicit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Configurable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: only setup what you need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Efficient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: run tests for what’s needed at each package, saving build &amp; test time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71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73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Unit Testing Azure Functions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Multiple authentication / authorization methods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Regardless, it’s a good idea to separate authentication logic from business logic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Make your business logic depend only on interfaces so that it can be unit tested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Other good tutorials about Azure Functions: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Phil Cole, </a:t>
            </a:r>
            <a:r>
              <a:rPr b="0" i="1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Using Azure Functions in the Dataverse</a:t>
            </a:r>
            <a:r>
              <a:rPr b="0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: https://www.youtube.com/watch?v=p7wG4lmfE90 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Demian Raschkovan, </a:t>
            </a:r>
            <a:r>
              <a:rPr b="0" i="1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Extendiendo Dataverse con Azure Functions</a:t>
            </a:r>
            <a:r>
              <a:rPr b="0" lang="en-GB" sz="1600" spc="-1" strike="noStrike">
                <a:solidFill>
                  <a:srgbClr val="d9d9d9"/>
                </a:solidFill>
                <a:latin typeface="Calibri"/>
                <a:ea typeface="DejaVu Sans"/>
              </a:rPr>
              <a:t>: https://www.youtube.com/watch?v=cpecE0F7QE8&amp;t=2036s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600" spc="-1" strike="noStrike">
              <a:latin typeface="Arial"/>
            </a:endParaRPr>
          </a:p>
        </p:txBody>
      </p:sp>
      <p:sp>
        <p:nvSpPr>
          <p:cNvPr id="175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77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Azure Functions: VSCode extensions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838080" y="1825560"/>
            <a:ext cx="32648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Azure Functions</a:t>
            </a:r>
            <a:endParaRPr b="0" lang="en-GB" sz="24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Solution Explorer</a:t>
            </a:r>
            <a:endParaRPr b="0" lang="en-GB" sz="24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Test Explorer UI</a:t>
            </a:r>
            <a:endParaRPr b="0" lang="en-GB" sz="24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.NET Core Test Explorer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0" name="" descr=""/>
          <p:cNvPicPr/>
          <p:nvPr/>
        </p:nvPicPr>
        <p:blipFill>
          <a:blip r:embed="rId2"/>
          <a:stretch/>
        </p:blipFill>
        <p:spPr>
          <a:xfrm>
            <a:off x="4486320" y="1512000"/>
            <a:ext cx="3720600" cy="4947120"/>
          </a:xfrm>
          <a:prstGeom prst="rect">
            <a:avLst/>
          </a:prstGeom>
          <a:ln>
            <a:noFill/>
          </a:ln>
        </p:spPr>
      </p:pic>
      <p:pic>
        <p:nvPicPr>
          <p:cNvPr id="181" name="" descr=""/>
          <p:cNvPicPr/>
          <p:nvPr/>
        </p:nvPicPr>
        <p:blipFill>
          <a:blip r:embed="rId3"/>
          <a:stretch/>
        </p:blipFill>
        <p:spPr>
          <a:xfrm>
            <a:off x="8260200" y="1512000"/>
            <a:ext cx="3749040" cy="5015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83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Folder Layout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838080" y="1825560"/>
            <a:ext cx="4560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This is a personal choice, but I like to structure projects using this folder structure: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|-- .sln</a:t>
            </a: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|--  src/</a:t>
            </a: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     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| – source projects here</a:t>
            </a: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|--  tests/</a:t>
            </a: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     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| – test projects here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6" name="" descr=""/>
          <p:cNvPicPr/>
          <p:nvPr/>
        </p:nvPicPr>
        <p:blipFill>
          <a:blip r:embed="rId2"/>
          <a:stretch/>
        </p:blipFill>
        <p:spPr>
          <a:xfrm>
            <a:off x="864000" y="5256000"/>
            <a:ext cx="7799400" cy="541440"/>
          </a:xfrm>
          <a:prstGeom prst="rect">
            <a:avLst/>
          </a:prstGeom>
          <a:ln>
            <a:noFill/>
          </a:ln>
        </p:spPr>
      </p:pic>
      <p:pic>
        <p:nvPicPr>
          <p:cNvPr id="187" name="" descr=""/>
          <p:cNvPicPr/>
          <p:nvPr/>
        </p:nvPicPr>
        <p:blipFill>
          <a:blip r:embed="rId3"/>
          <a:stretch/>
        </p:blipFill>
        <p:spPr>
          <a:xfrm>
            <a:off x="5760000" y="2663280"/>
            <a:ext cx="5046840" cy="2303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89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Create project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838080" y="1825560"/>
            <a:ext cx="4560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Create project and pick</a:t>
            </a: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C#</a:t>
            </a: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v3 runtime</a:t>
            </a: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Choose trigger</a:t>
            </a: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Trigger name and namespace</a:t>
            </a:r>
            <a:endParaRPr b="0" lang="en-GB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AccessRights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2" name="" descr=""/>
          <p:cNvPicPr/>
          <p:nvPr/>
        </p:nvPicPr>
        <p:blipFill>
          <a:blip r:embed="rId2"/>
          <a:stretch/>
        </p:blipFill>
        <p:spPr>
          <a:xfrm>
            <a:off x="5462640" y="2425680"/>
            <a:ext cx="6272280" cy="4053240"/>
          </a:xfrm>
          <a:prstGeom prst="rect">
            <a:avLst/>
          </a:prstGeom>
          <a:ln>
            <a:noFill/>
          </a:ln>
        </p:spPr>
      </p:pic>
      <p:pic>
        <p:nvPicPr>
          <p:cNvPr id="193" name="" descr=""/>
          <p:cNvPicPr/>
          <p:nvPr/>
        </p:nvPicPr>
        <p:blipFill>
          <a:blip r:embed="rId3"/>
          <a:stretch/>
        </p:blipFill>
        <p:spPr>
          <a:xfrm>
            <a:off x="529560" y="4414320"/>
            <a:ext cx="6237360" cy="1560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95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Build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96" name="CustomShape 2"/>
          <p:cNvSpPr/>
          <p:nvPr/>
        </p:nvSpPr>
        <p:spPr>
          <a:xfrm>
            <a:off x="838080" y="1825560"/>
            <a:ext cx="10032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Build the project so that it restores the necessary Azure Function nuget packages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97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8" name="" descr=""/>
          <p:cNvPicPr/>
          <p:nvPr/>
        </p:nvPicPr>
        <p:blipFill>
          <a:blip r:embed="rId2"/>
          <a:stretch/>
        </p:blipFill>
        <p:spPr>
          <a:xfrm>
            <a:off x="1929240" y="3218400"/>
            <a:ext cx="8365680" cy="2252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00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Create Unit Test Project 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838080" y="1825560"/>
            <a:ext cx="10032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202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3" name="" descr=""/>
          <p:cNvPicPr/>
          <p:nvPr/>
        </p:nvPicPr>
        <p:blipFill>
          <a:blip r:embed="rId2"/>
          <a:stretch/>
        </p:blipFill>
        <p:spPr>
          <a:xfrm>
            <a:off x="1008000" y="2808000"/>
            <a:ext cx="10056960" cy="1503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05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Add both projects to solution...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838080" y="1825560"/>
            <a:ext cx="10032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…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via solution Explorer Extension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Clean way to see only relevant (C#) files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Also add src project as a project reference of the test project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07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8" name="" descr=""/>
          <p:cNvPicPr/>
          <p:nvPr/>
        </p:nvPicPr>
        <p:blipFill>
          <a:blip r:embed="rId2"/>
          <a:stretch/>
        </p:blipFill>
        <p:spPr>
          <a:xfrm>
            <a:off x="2954160" y="3528000"/>
            <a:ext cx="3884760" cy="2389320"/>
          </a:xfrm>
          <a:prstGeom prst="rect">
            <a:avLst/>
          </a:prstGeom>
          <a:ln>
            <a:noFill/>
          </a:ln>
        </p:spPr>
      </p:pic>
      <p:pic>
        <p:nvPicPr>
          <p:cNvPr id="209" name="" descr=""/>
          <p:cNvPicPr/>
          <p:nvPr/>
        </p:nvPicPr>
        <p:blipFill>
          <a:blip r:embed="rId3"/>
          <a:stretch/>
        </p:blipFill>
        <p:spPr>
          <a:xfrm>
            <a:off x="7128000" y="3440160"/>
            <a:ext cx="3576600" cy="3254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11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Install FakeXrmEasy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838080" y="1681560"/>
            <a:ext cx="10032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…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via the command line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…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or via adding the PackageReference and then restoring it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13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4" name="" descr=""/>
          <p:cNvPicPr/>
          <p:nvPr/>
        </p:nvPicPr>
        <p:blipFill>
          <a:blip r:embed="rId2"/>
          <a:stretch/>
        </p:blipFill>
        <p:spPr>
          <a:xfrm>
            <a:off x="706320" y="3177360"/>
            <a:ext cx="11028600" cy="817560"/>
          </a:xfrm>
          <a:prstGeom prst="rect">
            <a:avLst/>
          </a:prstGeom>
          <a:ln>
            <a:noFill/>
          </a:ln>
        </p:spPr>
      </p:pic>
      <p:pic>
        <p:nvPicPr>
          <p:cNvPr id="215" name="" descr=""/>
          <p:cNvPicPr/>
          <p:nvPr/>
        </p:nvPicPr>
        <p:blipFill>
          <a:blip r:embed="rId3"/>
          <a:stretch/>
        </p:blipFill>
        <p:spPr>
          <a:xfrm>
            <a:off x="4680000" y="4087080"/>
            <a:ext cx="3390120" cy="253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5" dur="indefinite" restart="never" nodeType="tmRoot">
          <p:childTnLst>
            <p:seq>
              <p:cTn id="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17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Use .NET Test Explorer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838080" y="1681560"/>
            <a:ext cx="10032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Once projects references have been added and FakeXrmEasy installed, we are in a position to start testing the Azure Function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0" name="" descr=""/>
          <p:cNvPicPr/>
          <p:nvPr/>
        </p:nvPicPr>
        <p:blipFill>
          <a:blip r:embed="rId2"/>
          <a:stretch/>
        </p:blipFill>
        <p:spPr>
          <a:xfrm>
            <a:off x="1879920" y="3141720"/>
            <a:ext cx="7479000" cy="290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79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Contact details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Jordi Montaña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jordi@dynamicsvalue.com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  </a:t>
            </a: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https://www.linkedin.com/in/jordimontana/</a:t>
            </a:r>
            <a:endParaRPr b="0" lang="en-GB" sz="24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d9d9d9"/>
                </a:solidFill>
                <a:latin typeface="Calibri"/>
                <a:ea typeface="DejaVu Sans"/>
              </a:rPr>
              <a:t>@jordimontana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@FakeXrmEasy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81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6186600" y="4320000"/>
            <a:ext cx="4972680" cy="1866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22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Add Dataverse.Client package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838080" y="1681560"/>
            <a:ext cx="9456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5" name="" descr=""/>
          <p:cNvPicPr/>
          <p:nvPr/>
        </p:nvPicPr>
        <p:blipFill>
          <a:blip r:embed="rId2"/>
          <a:stretch/>
        </p:blipFill>
        <p:spPr>
          <a:xfrm>
            <a:off x="997920" y="2736000"/>
            <a:ext cx="9657000" cy="1046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27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Add Dataverse.Client package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838080" y="1681560"/>
            <a:ext cx="9456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…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and then …  Add an empty internal method to the azure function class in charge of creating a contact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29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0" name="" descr=""/>
          <p:cNvPicPr/>
          <p:nvPr/>
        </p:nvPicPr>
        <p:blipFill>
          <a:blip r:embed="rId2"/>
          <a:stretch/>
        </p:blipFill>
        <p:spPr>
          <a:xfrm>
            <a:off x="741960" y="3096000"/>
            <a:ext cx="10056960" cy="1122480"/>
          </a:xfrm>
          <a:prstGeom prst="rect">
            <a:avLst/>
          </a:prstGeom>
          <a:ln>
            <a:noFill/>
          </a:ln>
        </p:spPr>
      </p:pic>
      <p:pic>
        <p:nvPicPr>
          <p:cNvPr id="231" name="" descr=""/>
          <p:cNvPicPr/>
          <p:nvPr/>
        </p:nvPicPr>
        <p:blipFill>
          <a:blip r:embed="rId3"/>
          <a:stretch/>
        </p:blipFill>
        <p:spPr>
          <a:xfrm>
            <a:off x="3888000" y="4320000"/>
            <a:ext cx="5637240" cy="1408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33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Add unit test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34" name="CustomShape 2"/>
          <p:cNvSpPr/>
          <p:nvPr/>
        </p:nvSpPr>
        <p:spPr>
          <a:xfrm>
            <a:off x="838080" y="1681560"/>
            <a:ext cx="2904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Make our test class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inherit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from the base class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We have now a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failing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unit test to start with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6" name="" descr=""/>
          <p:cNvPicPr/>
          <p:nvPr/>
        </p:nvPicPr>
        <p:blipFill>
          <a:blip r:embed="rId2"/>
          <a:stretch/>
        </p:blipFill>
        <p:spPr>
          <a:xfrm>
            <a:off x="3798000" y="1656000"/>
            <a:ext cx="8008920" cy="401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38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Add async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838080" y="1708560"/>
            <a:ext cx="10536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Testing async methods with xUnit is straightforward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40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1" name="" descr=""/>
          <p:cNvPicPr/>
          <p:nvPr/>
        </p:nvPicPr>
        <p:blipFill>
          <a:blip r:embed="rId2"/>
          <a:stretch/>
        </p:blipFill>
        <p:spPr>
          <a:xfrm>
            <a:off x="474840" y="2448000"/>
            <a:ext cx="11476080" cy="1484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43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Add async (II)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838080" y="1708560"/>
            <a:ext cx="10536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Testing async methods with xUnit is straightforward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245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6" name="" descr=""/>
          <p:cNvPicPr/>
          <p:nvPr/>
        </p:nvPicPr>
        <p:blipFill>
          <a:blip r:embed="rId2"/>
          <a:stretch/>
        </p:blipFill>
        <p:spPr>
          <a:xfrm>
            <a:off x="799920" y="1512000"/>
            <a:ext cx="10143000" cy="4299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7" dur="indefinite" restart="never" nodeType="tmRoot">
          <p:childTnLst>
            <p:seq>
              <p:cTn id="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48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Implement actual logic…. 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838080" y="1708560"/>
            <a:ext cx="10536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51" name="" descr=""/>
          <p:cNvPicPr/>
          <p:nvPr/>
        </p:nvPicPr>
        <p:blipFill>
          <a:blip r:embed="rId2"/>
          <a:stretch/>
        </p:blipFill>
        <p:spPr>
          <a:xfrm>
            <a:off x="474840" y="1440000"/>
            <a:ext cx="11476080" cy="2256120"/>
          </a:xfrm>
          <a:prstGeom prst="rect">
            <a:avLst/>
          </a:prstGeom>
          <a:ln>
            <a:noFill/>
          </a:ln>
        </p:spPr>
      </p:pic>
      <p:pic>
        <p:nvPicPr>
          <p:cNvPr id="252" name="" descr=""/>
          <p:cNvPicPr/>
          <p:nvPr/>
        </p:nvPicPr>
        <p:blipFill>
          <a:blip r:embed="rId3"/>
          <a:stretch/>
        </p:blipFill>
        <p:spPr>
          <a:xfrm>
            <a:off x="5246280" y="3756240"/>
            <a:ext cx="6056640" cy="2722680"/>
          </a:xfrm>
          <a:prstGeom prst="rect">
            <a:avLst/>
          </a:prstGeom>
          <a:ln>
            <a:noFill/>
          </a:ln>
        </p:spPr>
      </p:pic>
      <p:sp>
        <p:nvSpPr>
          <p:cNvPr id="253" name="CustomShape 4"/>
          <p:cNvSpPr/>
          <p:nvPr/>
        </p:nvSpPr>
        <p:spPr>
          <a:xfrm>
            <a:off x="550080" y="4104000"/>
            <a:ext cx="4344840" cy="165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…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and voilà…  :)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55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Recap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838080" y="1708560"/>
            <a:ext cx="1053684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CustomShape 4"/>
          <p:cNvSpPr/>
          <p:nvPr/>
        </p:nvSpPr>
        <p:spPr>
          <a:xfrm>
            <a:off x="838080" y="1708560"/>
            <a:ext cx="11112840" cy="325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Unit Testing is a fundamental aspect of the ALM story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ProDev increased efficiency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Develop &amp; debug locally many, without hitting an actual Dataverse environment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v1.x is deprecated and in maintenance mode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Use v2.x for server-side development on Windows 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Use v3.x for client-side dev in .net core 3.1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The slides of this demo as well as the code samples, can be found here: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https://github.com/DynamicsValue/dataverse-summit-2021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60" name="CustomShape 1"/>
          <p:cNvSpPr/>
          <p:nvPr/>
        </p:nvSpPr>
        <p:spPr>
          <a:xfrm>
            <a:off x="2207880" y="2766240"/>
            <a:ext cx="777420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Thanks for your time …</a:t>
            </a:r>
            <a:endParaRPr b="0" lang="en-GB" sz="44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endParaRPr b="0" lang="en-GB" sz="44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¿any questions?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3" dur="indefinite" restart="never" nodeType="tmRoot">
          <p:childTnLst>
            <p:seq>
              <p:cTn id="7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1523880" y="1122480"/>
            <a:ext cx="9141840" cy="238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90000"/>
              </a:lnSpc>
            </a:pPr>
            <a:r>
              <a:rPr b="0" lang="en-GB" sz="6000" spc="-1" strike="noStrike">
                <a:solidFill>
                  <a:srgbClr val="ffffff"/>
                </a:solidFill>
                <a:latin typeface="Calibri Light"/>
                <a:ea typeface="DejaVu Sans"/>
              </a:rPr>
              <a:t>Main Title</a:t>
            </a:r>
            <a:endParaRPr b="0" lang="en-GB" sz="6000" spc="-1" strike="noStrike"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1523880" y="3602160"/>
            <a:ext cx="9141840" cy="165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en-GB" sz="3200" spc="-1" strike="noStrike">
                <a:solidFill>
                  <a:srgbClr val="bfbfbf"/>
                </a:solidFill>
                <a:latin typeface="Calibri"/>
                <a:ea typeface="DejaVu Sans"/>
              </a:rPr>
              <a:t>Section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265" name="Picture 8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5" dur="indefinite" restart="never" nodeType="tmRoot">
          <p:childTnLst>
            <p:seq>
              <p:cTn id="7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267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Header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Text 1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Text 2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Text 3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</p:spTree>
  </p:cSld>
  <p:timing>
    <p:tnLst>
      <p:par>
        <p:cTn id="77" dur="indefinite" restart="never" nodeType="tmRoot">
          <p:childTnLst>
            <p:seq>
              <p:cTn id="7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84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Agenda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History / Stats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Why? / Research Study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Roadmap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What’s New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Unit Testing Azure Functions against Dataverse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Q &amp; A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86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4"/>
          <p:cNvSpPr/>
          <p:nvPr/>
        </p:nvSpPr>
        <p:spPr>
          <a:xfrm>
            <a:off x="7848000" y="6153840"/>
            <a:ext cx="4104000" cy="46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</a:t>
            </a: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dynamicsvalue.</a:t>
            </a: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com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89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History</a:t>
            </a:r>
            <a:endParaRPr b="0" lang="en-GB" sz="4400" spc="-1" strike="noStrike">
              <a:latin typeface="Arial"/>
            </a:endParaRPr>
          </a:p>
        </p:txBody>
      </p:sp>
      <p:graphicFrame>
        <p:nvGraphicFramePr>
          <p:cNvPr id="90" name="Table 2"/>
          <p:cNvGraphicFramePr/>
          <p:nvPr/>
        </p:nvGraphicFramePr>
        <p:xfrm>
          <a:off x="1128960" y="2197080"/>
          <a:ext cx="9604440" cy="2836440"/>
        </p:xfrm>
        <a:graphic>
          <a:graphicData uri="http://schemas.openxmlformats.org/drawingml/2006/table">
            <a:tbl>
              <a:tblPr/>
              <a:tblGrid>
                <a:gridCol w="2468880"/>
                <a:gridCol w="2422440"/>
                <a:gridCol w="2517840"/>
                <a:gridCol w="2195640"/>
              </a:tblGrid>
              <a:tr h="622440">
                <a:tc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  <a:tr h="2214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Nov 24: First version of FakeXrmEasy is published v1.x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Founded DynamicsValue company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Got MVP Awards: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   </a:t>
                      </a: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2017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   </a:t>
                      </a: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2018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Participated in many CRM Saturdays around the world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d9d9d9"/>
                          </a:solidFill>
                          <a:latin typeface="Calibri"/>
                        </a:rPr>
                        <a:t>FakeXrmEasy v2.x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</a:tbl>
          </a:graphicData>
        </a:graphic>
      </p:graphicFrame>
      <p:sp>
        <p:nvSpPr>
          <p:cNvPr id="91" name="CustomShape 3"/>
          <p:cNvSpPr/>
          <p:nvPr/>
        </p:nvSpPr>
        <p:spPr>
          <a:xfrm>
            <a:off x="1109520" y="1981800"/>
            <a:ext cx="1878120" cy="71424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2014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3477240" y="1981800"/>
            <a:ext cx="1878120" cy="71424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2015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5958000" y="1981800"/>
            <a:ext cx="1878120" cy="71424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2017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94" name="CustomShape 6"/>
          <p:cNvSpPr/>
          <p:nvPr/>
        </p:nvSpPr>
        <p:spPr>
          <a:xfrm>
            <a:off x="8568000" y="1981800"/>
            <a:ext cx="1878120" cy="714240"/>
          </a:xfrm>
          <a:prstGeom prst="chevron">
            <a:avLst>
              <a:gd name="adj" fmla="val 50000"/>
            </a:avLst>
          </a:prstGeom>
          <a:solidFill>
            <a:srgbClr val="44a68a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2020-2021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95" name="CustomShape 7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8"/>
          <p:cNvSpPr/>
          <p:nvPr/>
        </p:nvSpPr>
        <p:spPr>
          <a:xfrm>
            <a:off x="7848000" y="6153840"/>
            <a:ext cx="4104000" cy="46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</a:t>
            </a: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dynamicsvalue.</a:t>
            </a: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com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98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Stats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7 years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1.5M+ Downloads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241+ GitHub Stars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160+ Forks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70+ Countries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4"/>
          <p:cNvSpPr/>
          <p:nvPr/>
        </p:nvSpPr>
        <p:spPr>
          <a:xfrm>
            <a:off x="7848000" y="6153840"/>
            <a:ext cx="4104000" cy="46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</a:t>
            </a: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dynamicsvalue.</a:t>
            </a: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com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03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Stats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7 years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1.5M+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Downloads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241+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GitHub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Stars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160+ Forks</a:t>
            </a: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70+ 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Countries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05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CustomShape 4"/>
          <p:cNvSpPr/>
          <p:nvPr/>
        </p:nvSpPr>
        <p:spPr>
          <a:xfrm>
            <a:off x="7848000" y="6153840"/>
            <a:ext cx="4104000" cy="46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</a:t>
            </a: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dynamicsvalue.</a:t>
            </a: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com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08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Why / Research Study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2"/>
          <a:stretch/>
        </p:blipFill>
        <p:spPr>
          <a:xfrm>
            <a:off x="936000" y="1688400"/>
            <a:ext cx="9820080" cy="3104640"/>
          </a:xfrm>
          <a:prstGeom prst="rect">
            <a:avLst/>
          </a:prstGeom>
          <a:ln>
            <a:noFill/>
          </a:ln>
        </p:spPr>
      </p:pic>
      <p:sp>
        <p:nvSpPr>
          <p:cNvPr id="110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endParaRPr b="0" lang="en-GB" sz="1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https://dynamicsvalue.com/white-paper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sp>
        <p:nvSpPr>
          <p:cNvPr id="111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CustomShape 4"/>
          <p:cNvSpPr/>
          <p:nvPr/>
        </p:nvSpPr>
        <p:spPr>
          <a:xfrm>
            <a:off x="7848000" y="6153840"/>
            <a:ext cx="4104000" cy="46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https://dynamicsvalue.com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3" descr=""/>
          <p:cNvPicPr/>
          <p:nvPr/>
        </p:nvPicPr>
        <p:blipFill>
          <a:blip r:embed="rId1"/>
          <a:stretch/>
        </p:blipFill>
        <p:spPr>
          <a:xfrm>
            <a:off x="180360" y="6149160"/>
            <a:ext cx="3294360" cy="523080"/>
          </a:xfrm>
          <a:prstGeom prst="rect">
            <a:avLst/>
          </a:prstGeom>
          <a:ln>
            <a:noFill/>
          </a:ln>
        </p:spPr>
      </p:pic>
      <p:sp>
        <p:nvSpPr>
          <p:cNvPr id="114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2f2f2"/>
                </a:solidFill>
                <a:latin typeface="Calibri Light"/>
                <a:ea typeface="DejaVu Sans"/>
              </a:rPr>
              <a:t>Why?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838080" y="182556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Quantified Benefits include: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191%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increased ProDev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efficiency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due to reduction of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escaped defects</a:t>
            </a:r>
            <a:r>
              <a:rPr b="1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*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d9d9d9"/>
              </a:buClr>
              <a:buFont typeface="Arial"/>
              <a:buChar char="•"/>
            </a:pP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33%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increased ProDev </a:t>
            </a:r>
            <a:r>
              <a:rPr b="1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efficiency</a:t>
            </a:r>
            <a:r>
              <a:rPr b="0" lang="en-GB" sz="2800" spc="-1" strike="noStrike">
                <a:solidFill>
                  <a:srgbClr val="d9d9d9"/>
                </a:solidFill>
                <a:latin typeface="Calibri"/>
                <a:ea typeface="DejaVu Sans"/>
              </a:rPr>
              <a:t> due to other time savings</a:t>
            </a:r>
            <a:r>
              <a:rPr b="0" lang="en-GB" sz="2000" spc="-1" strike="noStrike">
                <a:solidFill>
                  <a:srgbClr val="d9d9d9"/>
                </a:solidFill>
                <a:latin typeface="Calibri"/>
                <a:ea typeface="DejaVu Sans"/>
              </a:rPr>
              <a:t>*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1000" spc="-1" strike="noStrike">
                <a:solidFill>
                  <a:srgbClr val="d9d9d9"/>
                </a:solidFill>
                <a:latin typeface="Calibri"/>
                <a:ea typeface="DejaVu Sans"/>
              </a:rPr>
              <a:t>* results will vary across organizations. Study will be published soon, please drop me an email if you want the PDF earlier: jordi@dynamicsvalue.com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000" spc="-1" strike="noStrike">
              <a:latin typeface="Arial"/>
            </a:endParaRPr>
          </a:p>
        </p:txBody>
      </p:sp>
      <p:sp>
        <p:nvSpPr>
          <p:cNvPr id="116" name="CustomShape 3"/>
          <p:cNvSpPr/>
          <p:nvPr/>
        </p:nvSpPr>
        <p:spPr>
          <a:xfrm>
            <a:off x="7720560" y="6153840"/>
            <a:ext cx="428868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672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2020-11-24T07:56:49Z</dcterms:created>
  <dc:creator>Jordi Montaña</dc:creator>
  <dc:description/>
  <dc:language>en-GB</dc:language>
  <cp:lastModifiedBy/>
  <dcterms:modified xsi:type="dcterms:W3CDTF">2022-05-21T11:05:41Z</dcterms:modified>
  <cp:revision>51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